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63" r:id="rId3"/>
    <p:sldId id="264" r:id="rId4"/>
    <p:sldId id="265" r:id="rId5"/>
    <p:sldId id="266" r:id="rId6"/>
    <p:sldId id="257" r:id="rId7"/>
    <p:sldId id="258" r:id="rId8"/>
    <p:sldId id="259"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480"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07C642-E82B-C45C-A532-5CA64F4F91D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 xmlns:a16="http://schemas.microsoft.com/office/drawing/2014/main" id="{5C0F4BDC-E301-A60F-80BD-9C5934CC0B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 xmlns:a16="http://schemas.microsoft.com/office/drawing/2014/main" id="{BC193C53-05A4-907C-71D7-9D85ACBFD1B1}"/>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5" name="Footer Placeholder 4">
            <a:extLst>
              <a:ext uri="{FF2B5EF4-FFF2-40B4-BE49-F238E27FC236}">
                <a16:creationId xmlns="" xmlns:a16="http://schemas.microsoft.com/office/drawing/2014/main" id="{65EBF2DD-6142-D553-3C5C-F310A73B22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09E9290-E524-5F6E-946D-213D1CD68085}"/>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2859247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5E5467-EC98-DB83-E551-CA1BA536593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259C54BC-1C71-A7B2-A4DC-B18849CB56D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6D077960-0716-4318-64EF-A6C68E6A01B2}"/>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5" name="Footer Placeholder 4">
            <a:extLst>
              <a:ext uri="{FF2B5EF4-FFF2-40B4-BE49-F238E27FC236}">
                <a16:creationId xmlns="" xmlns:a16="http://schemas.microsoft.com/office/drawing/2014/main" id="{4E2AB232-7C1F-29AD-F8C0-C23188677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6B46688-CB62-88C2-A1ED-01D5D57FDC35}"/>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2445579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E5F495-7D33-FBCF-3B42-73CB8C2E95A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72C91313-DE42-627E-E6C0-EF3C9F191F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1CAEDF1C-578D-9F2C-7FFA-A16792A02BF5}"/>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5" name="Footer Placeholder 4">
            <a:extLst>
              <a:ext uri="{FF2B5EF4-FFF2-40B4-BE49-F238E27FC236}">
                <a16:creationId xmlns="" xmlns:a16="http://schemas.microsoft.com/office/drawing/2014/main" id="{BD41FCF0-7E8E-3212-4A62-7880343C6D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D81B5C7-8918-787D-8D5E-EE3D9A512C6A}"/>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3593738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2321EE-B0ED-3763-B2DF-31921FA330D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8BDA07F1-1B82-9918-7BE4-C1D75016522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AB6BBF65-DD56-9F60-2838-6E4512E8AA0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DB616968-7043-0432-D4BF-E0C4BE932851}"/>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6" name="Footer Placeholder 5">
            <a:extLst>
              <a:ext uri="{FF2B5EF4-FFF2-40B4-BE49-F238E27FC236}">
                <a16:creationId xmlns="" xmlns:a16="http://schemas.microsoft.com/office/drawing/2014/main" id="{42FF2E1F-8D91-B29B-AF9B-D2C088B92E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0D63E3F-DA17-DF5C-B308-59200F7665FB}"/>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127564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810295-D5E8-94F4-F267-228BAB4E9FD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A9DDDE45-2A92-474B-E58A-D12324271A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86C1F76B-86AA-6F5D-039F-6E70FECFD14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5AD242AC-82CC-97D5-E3F6-54AC4C9AF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BDD609A8-482A-792B-F769-6EA9387ACFB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235F5D21-6EB2-1D3E-33E4-EC151B653319}"/>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8" name="Footer Placeholder 7">
            <a:extLst>
              <a:ext uri="{FF2B5EF4-FFF2-40B4-BE49-F238E27FC236}">
                <a16:creationId xmlns="" xmlns:a16="http://schemas.microsoft.com/office/drawing/2014/main" id="{BE0F3F2E-AF77-11F0-EA9A-249A0C90F0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8F2EA476-6316-FB5C-EB47-9ABFE93E41BD}"/>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2316233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B33BC2-F3B9-B1A5-3F31-060F32D9EEB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DF351115-4980-5FFD-C792-83C690937D87}"/>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4" name="Footer Placeholder 3">
            <a:extLst>
              <a:ext uri="{FF2B5EF4-FFF2-40B4-BE49-F238E27FC236}">
                <a16:creationId xmlns="" xmlns:a16="http://schemas.microsoft.com/office/drawing/2014/main" id="{11AB2FFC-7677-BD95-9574-E4C3AFCD11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B8FCE275-8D54-6287-EFF9-A65FCB99B6FF}"/>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3904110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DC995574-6996-CAA5-EB47-DBC3066C4338}"/>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3" name="Footer Placeholder 2">
            <a:extLst>
              <a:ext uri="{FF2B5EF4-FFF2-40B4-BE49-F238E27FC236}">
                <a16:creationId xmlns="" xmlns:a16="http://schemas.microsoft.com/office/drawing/2014/main" id="{2DD4E8DF-2032-FDBE-7F8A-58AB7E67DB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3AE7E30C-E48B-8DD2-A039-BCE01FB2B906}"/>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692106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B4B6E2-A4E1-9FD9-90B8-13C8083B4B2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FE5CFBE4-3411-EE8E-3227-4D24EC9D51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B066D486-6CD6-6721-F9B1-1970334111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BA0FD419-1740-EDE1-AD5E-2BD09878E74A}"/>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6" name="Footer Placeholder 5">
            <a:extLst>
              <a:ext uri="{FF2B5EF4-FFF2-40B4-BE49-F238E27FC236}">
                <a16:creationId xmlns="" xmlns:a16="http://schemas.microsoft.com/office/drawing/2014/main" id="{D740F831-995A-A5B9-8920-4FE166F8E9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3F10937-4209-B9A6-0C77-E57324CC9FCA}"/>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258682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A75F35-3923-86E3-2D74-F7D7C11CB59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631A144C-4B7D-92AB-E3E2-E6314838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E1E9614E-AC93-6817-FF80-2ACB4DA718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D97D60D4-462D-6D81-0C4D-993A90CEDAB6}"/>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6" name="Footer Placeholder 5">
            <a:extLst>
              <a:ext uri="{FF2B5EF4-FFF2-40B4-BE49-F238E27FC236}">
                <a16:creationId xmlns="" xmlns:a16="http://schemas.microsoft.com/office/drawing/2014/main" id="{0476A194-B3B1-C97B-F211-9F0C6C5491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0EB57695-7DCA-7BBC-FA01-80CD4B2B2629}"/>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2638743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CA126D-7035-2C35-66B4-094078EB4A5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51D4DE7A-0BFC-98C5-CC74-BFF6ECA9D25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021CF6F6-0B03-9F4D-C5FD-0D194D43766C}"/>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5" name="Footer Placeholder 4">
            <a:extLst>
              <a:ext uri="{FF2B5EF4-FFF2-40B4-BE49-F238E27FC236}">
                <a16:creationId xmlns="" xmlns:a16="http://schemas.microsoft.com/office/drawing/2014/main" id="{55A9F65C-CF7F-8577-F8BF-23ADD40DC2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C4DF3A7-6022-8393-2919-387D8D860E91}"/>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978950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0B114C2A-17AE-C81E-7DCA-D3F58F69B10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B23D8D8E-7C8B-36F8-0CF0-417684733BC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57B5ADC8-1D91-BB5D-19E4-0EBAE1F744BC}"/>
              </a:ext>
            </a:extLst>
          </p:cNvPr>
          <p:cNvSpPr>
            <a:spLocks noGrp="1"/>
          </p:cNvSpPr>
          <p:nvPr>
            <p:ph type="dt" sz="half" idx="10"/>
          </p:nvPr>
        </p:nvSpPr>
        <p:spPr/>
        <p:txBody>
          <a:bodyPr/>
          <a:lstStyle/>
          <a:p>
            <a:fld id="{91E44532-A00A-4845-9CA9-978C3339A62B}" type="datetimeFigureOut">
              <a:rPr lang="en-US" smtClean="0"/>
              <a:t>7/23/2022</a:t>
            </a:fld>
            <a:endParaRPr lang="en-US"/>
          </a:p>
        </p:txBody>
      </p:sp>
      <p:sp>
        <p:nvSpPr>
          <p:cNvPr id="5" name="Footer Placeholder 4">
            <a:extLst>
              <a:ext uri="{FF2B5EF4-FFF2-40B4-BE49-F238E27FC236}">
                <a16:creationId xmlns="" xmlns:a16="http://schemas.microsoft.com/office/drawing/2014/main" id="{EE315DDC-D017-02AB-B48F-22FF04406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F423B77-F7EC-FFCE-A09C-F1491D562EEB}"/>
              </a:ext>
            </a:extLst>
          </p:cNvPr>
          <p:cNvSpPr>
            <a:spLocks noGrp="1"/>
          </p:cNvSpPr>
          <p:nvPr>
            <p:ph type="sldNum" sz="quarter" idx="12"/>
          </p:nvPr>
        </p:nvSpPr>
        <p:spPr/>
        <p:txBody>
          <a:bodyPr/>
          <a:lstStyle/>
          <a:p>
            <a:fld id="{8B9518A2-C85E-1F4A-AF8C-C14BA0834946}" type="slidenum">
              <a:rPr lang="en-US" smtClean="0"/>
              <a:t>‹#›</a:t>
            </a:fld>
            <a:endParaRPr lang="en-US"/>
          </a:p>
        </p:txBody>
      </p:sp>
    </p:spTree>
    <p:extLst>
      <p:ext uri="{BB962C8B-B14F-4D97-AF65-F5344CB8AC3E}">
        <p14:creationId xmlns:p14="http://schemas.microsoft.com/office/powerpoint/2010/main" val="3048980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11B6A9FA-C5D6-1A72-D8BD-7E82897E24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C3DA462C-F2F4-EE38-EF8F-CAAE4DC62A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B91820BC-6540-F470-B6B8-D4B95BF62F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E44532-A00A-4845-9CA9-978C3339A62B}" type="datetimeFigureOut">
              <a:rPr lang="en-US" smtClean="0"/>
              <a:t>7/23/2022</a:t>
            </a:fld>
            <a:endParaRPr lang="en-US"/>
          </a:p>
        </p:txBody>
      </p:sp>
      <p:sp>
        <p:nvSpPr>
          <p:cNvPr id="5" name="Footer Placeholder 4">
            <a:extLst>
              <a:ext uri="{FF2B5EF4-FFF2-40B4-BE49-F238E27FC236}">
                <a16:creationId xmlns="" xmlns:a16="http://schemas.microsoft.com/office/drawing/2014/main" id="{4DC4B006-B91A-C141-B70B-80C21C8EEA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5B5B70B6-31BB-7663-1093-4D1140A3C3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518A2-C85E-1F4A-AF8C-C14BA0834946}" type="slidenum">
              <a:rPr lang="en-US" smtClean="0"/>
              <a:t>‹#›</a:t>
            </a:fld>
            <a:endParaRPr lang="en-US"/>
          </a:p>
        </p:txBody>
      </p:sp>
    </p:spTree>
    <p:extLst>
      <p:ext uri="{BB962C8B-B14F-4D97-AF65-F5344CB8AC3E}">
        <p14:creationId xmlns:p14="http://schemas.microsoft.com/office/powerpoint/2010/main" val="2521482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849437"/>
          </a:xfrm>
        </p:spPr>
        <p:txBody>
          <a:bodyPr/>
          <a:lstStyle/>
          <a:p>
            <a:r>
              <a:rPr lang="en-GB" sz="4400" b="1" dirty="0">
                <a:latin typeface="Gill Sans Ultra Bold Condensed" panose="020B0A06020104020203" pitchFamily="34" charset="0"/>
              </a:rPr>
              <a:t>Character Analysis in Ben Johnson’s </a:t>
            </a:r>
            <a:r>
              <a:rPr lang="en-GB" sz="4400" b="1" dirty="0" err="1">
                <a:latin typeface="Gill Sans Ultra Bold Condensed" panose="020B0A06020104020203" pitchFamily="34" charset="0"/>
              </a:rPr>
              <a:t>Volpone</a:t>
            </a:r>
            <a:r>
              <a:rPr lang="en-GB" sz="4400" b="1" dirty="0">
                <a:latin typeface="Gill Sans Ultra Bold Condensed" panose="020B0A06020104020203" pitchFamily="34" charset="0"/>
              </a:rPr>
              <a:t> </a:t>
            </a:r>
            <a:endParaRPr lang="en-IN" b="1" dirty="0">
              <a:latin typeface="Gill Sans Ultra Bold Condensed" panose="020B0A06020104020203" pitchFamily="34" charset="0"/>
            </a:endParaRPr>
          </a:p>
        </p:txBody>
      </p:sp>
      <p:sp>
        <p:nvSpPr>
          <p:cNvPr id="3" name="Subtitle 2"/>
          <p:cNvSpPr>
            <a:spLocks noGrp="1"/>
          </p:cNvSpPr>
          <p:nvPr>
            <p:ph type="subTitle" idx="1"/>
          </p:nvPr>
        </p:nvSpPr>
        <p:spPr>
          <a:xfrm>
            <a:off x="1447800" y="3602038"/>
            <a:ext cx="9220200" cy="2493962"/>
          </a:xfrm>
        </p:spPr>
        <p:txBody>
          <a:bodyPr>
            <a:normAutofit/>
          </a:bodyPr>
          <a:lstStyle/>
          <a:p>
            <a:endParaRPr lang="en-IN" dirty="0" smtClean="0"/>
          </a:p>
          <a:p>
            <a:r>
              <a:rPr lang="en-IN" sz="3600" b="1" dirty="0" smtClean="0">
                <a:solidFill>
                  <a:srgbClr val="FF0000"/>
                </a:solidFill>
                <a:latin typeface="AR DELANEY" panose="02000000000000000000" pitchFamily="2" charset="0"/>
              </a:rPr>
              <a:t>MA </a:t>
            </a:r>
            <a:r>
              <a:rPr lang="en-IN" sz="3600" b="1" dirty="0" err="1" smtClean="0">
                <a:solidFill>
                  <a:srgbClr val="FF0000"/>
                </a:solidFill>
                <a:latin typeface="AR DELANEY" panose="02000000000000000000" pitchFamily="2" charset="0"/>
              </a:rPr>
              <a:t>Ist</a:t>
            </a:r>
            <a:r>
              <a:rPr lang="en-IN" sz="3600" b="1" dirty="0" smtClean="0">
                <a:solidFill>
                  <a:srgbClr val="FF0000"/>
                </a:solidFill>
                <a:latin typeface="AR DELANEY" panose="02000000000000000000" pitchFamily="2" charset="0"/>
              </a:rPr>
              <a:t> </a:t>
            </a:r>
            <a:r>
              <a:rPr lang="en-IN" sz="3600" b="1" dirty="0" smtClean="0">
                <a:solidFill>
                  <a:srgbClr val="FF0000"/>
                </a:solidFill>
                <a:latin typeface="AR DELANEY" panose="02000000000000000000" pitchFamily="2" charset="0"/>
              </a:rPr>
              <a:t>Semester  </a:t>
            </a:r>
            <a:endParaRPr lang="en-IN" sz="3600" b="1" dirty="0" smtClean="0">
              <a:solidFill>
                <a:srgbClr val="FF0000"/>
              </a:solidFill>
              <a:latin typeface="AR DELANEY" panose="02000000000000000000" pitchFamily="2" charset="0"/>
            </a:endParaRPr>
          </a:p>
          <a:p>
            <a:r>
              <a:rPr lang="en-IN" sz="3600" b="1" dirty="0">
                <a:solidFill>
                  <a:srgbClr val="FF0000"/>
                </a:solidFill>
                <a:latin typeface="AR DELANEY" panose="02000000000000000000" pitchFamily="2" charset="0"/>
              </a:rPr>
              <a:t>Paper III</a:t>
            </a:r>
          </a:p>
          <a:p>
            <a:r>
              <a:rPr lang="en-IN" sz="3600" b="1" dirty="0" smtClean="0">
                <a:solidFill>
                  <a:srgbClr val="FF0000"/>
                </a:solidFill>
                <a:latin typeface="AR DELANEY" panose="02000000000000000000" pitchFamily="2" charset="0"/>
              </a:rPr>
              <a:t>(</a:t>
            </a:r>
            <a:r>
              <a:rPr lang="en-IN" sz="3600" b="1" dirty="0">
                <a:solidFill>
                  <a:srgbClr val="FF0000"/>
                </a:solidFill>
                <a:latin typeface="AR DELANEY" panose="02000000000000000000" pitchFamily="2" charset="0"/>
              </a:rPr>
              <a:t>Shakespeare</a:t>
            </a:r>
            <a:r>
              <a:rPr lang="en-IN" sz="3600" b="1" dirty="0" smtClean="0">
                <a:solidFill>
                  <a:srgbClr val="FF0000"/>
                </a:solidFill>
                <a:latin typeface="AR DELANEY" panose="02000000000000000000" pitchFamily="2" charset="0"/>
              </a:rPr>
              <a:t>)</a:t>
            </a:r>
            <a:endParaRPr lang="en-IN" sz="3600" b="1" dirty="0" smtClean="0">
              <a:solidFill>
                <a:srgbClr val="FF0000"/>
              </a:solidFill>
              <a:latin typeface="AR DELANEY" panose="02000000000000000000" pitchFamily="2" charset="0"/>
            </a:endParaRPr>
          </a:p>
        </p:txBody>
      </p:sp>
    </p:spTree>
    <p:extLst>
      <p:ext uri="{BB962C8B-B14F-4D97-AF65-F5344CB8AC3E}">
        <p14:creationId xmlns:p14="http://schemas.microsoft.com/office/powerpoint/2010/main" val="3946672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C7F7BC-3004-DF6A-22B9-5ECB608F8D2A}"/>
              </a:ext>
            </a:extLst>
          </p:cNvPr>
          <p:cNvSpPr>
            <a:spLocks noGrp="1"/>
          </p:cNvSpPr>
          <p:nvPr>
            <p:ph type="title"/>
          </p:nvPr>
        </p:nvSpPr>
        <p:spPr/>
        <p:txBody>
          <a:bodyPr/>
          <a:lstStyle/>
          <a:p>
            <a:r>
              <a:rPr lang="en-GB" dirty="0">
                <a:solidFill>
                  <a:srgbClr val="222222"/>
                </a:solidFill>
                <a:latin typeface="latoregular"/>
              </a:rPr>
              <a:t>Character </a:t>
            </a:r>
            <a:r>
              <a:rPr lang="en-GB" dirty="0" smtClean="0">
                <a:solidFill>
                  <a:srgbClr val="222222"/>
                </a:solidFill>
                <a:latin typeface="latoregular"/>
              </a:rPr>
              <a:t>Analysis in Ben Johnson’s </a:t>
            </a:r>
            <a:r>
              <a:rPr lang="en-GB" i="1" dirty="0" err="1" smtClean="0">
                <a:solidFill>
                  <a:srgbClr val="222222"/>
                </a:solidFill>
                <a:latin typeface="latoregular"/>
              </a:rPr>
              <a:t>Volpone</a:t>
            </a:r>
            <a:r>
              <a:rPr lang="en-GB" i="1" dirty="0" smtClean="0">
                <a:solidFill>
                  <a:srgbClr val="222222"/>
                </a:solidFill>
                <a:latin typeface="latoregular"/>
              </a:rPr>
              <a:t> </a:t>
            </a:r>
            <a:endParaRPr lang="en-US" i="1" dirty="0"/>
          </a:p>
        </p:txBody>
      </p:sp>
      <p:sp>
        <p:nvSpPr>
          <p:cNvPr id="3" name="Content Placeholder 2">
            <a:extLst>
              <a:ext uri="{FF2B5EF4-FFF2-40B4-BE49-F238E27FC236}">
                <a16:creationId xmlns="" xmlns:a16="http://schemas.microsoft.com/office/drawing/2014/main" id="{3D35EFC6-48D1-EFED-9799-D751DAD493E7}"/>
              </a:ext>
            </a:extLst>
          </p:cNvPr>
          <p:cNvSpPr>
            <a:spLocks noGrp="1"/>
          </p:cNvSpPr>
          <p:nvPr>
            <p:ph idx="1"/>
          </p:nvPr>
        </p:nvSpPr>
        <p:spPr>
          <a:xfrm>
            <a:off x="914400" y="2133600"/>
            <a:ext cx="10439400" cy="4114800"/>
          </a:xfrm>
        </p:spPr>
        <p:txBody>
          <a:bodyPr>
            <a:normAutofit/>
          </a:bodyPr>
          <a:lstStyle/>
          <a:p>
            <a:pPr marL="0" indent="0">
              <a:buNone/>
            </a:pPr>
            <a:r>
              <a:rPr lang="en-GB" b="0" i="0" dirty="0" smtClean="0">
                <a:solidFill>
                  <a:srgbClr val="222222"/>
                </a:solidFill>
                <a:effectLst/>
                <a:latin typeface="latoregular"/>
              </a:rPr>
              <a:t>	</a:t>
            </a:r>
            <a:r>
              <a:rPr lang="en-GB" b="1" i="0" dirty="0" err="1" smtClean="0">
                <a:solidFill>
                  <a:srgbClr val="222222"/>
                </a:solidFill>
                <a:effectLst/>
                <a:latin typeface="latoregular"/>
              </a:rPr>
              <a:t>Corbaccio</a:t>
            </a:r>
            <a:endParaRPr lang="en-GB" b="1" i="0" dirty="0" smtClean="0">
              <a:solidFill>
                <a:srgbClr val="222222"/>
              </a:solidFill>
              <a:effectLst/>
              <a:latin typeface="latoregular"/>
            </a:endParaRPr>
          </a:p>
          <a:p>
            <a:r>
              <a:rPr lang="en-GB" b="0" i="0" dirty="0" smtClean="0">
                <a:solidFill>
                  <a:srgbClr val="000000"/>
                </a:solidFill>
                <a:effectLst/>
                <a:latin typeface="latoregular"/>
              </a:rPr>
              <a:t>The </a:t>
            </a:r>
            <a:r>
              <a:rPr lang="en-GB" b="0" i="0" dirty="0">
                <a:solidFill>
                  <a:srgbClr val="000000"/>
                </a:solidFill>
                <a:effectLst/>
                <a:latin typeface="latoregular"/>
              </a:rPr>
              <a:t>carrion crow is old and decrepit, deaf, round of back, and very avaricious. Partially </a:t>
            </a:r>
            <a:r>
              <a:rPr lang="en-GB" b="0" i="0" dirty="0" smtClean="0">
                <a:solidFill>
                  <a:srgbClr val="000000"/>
                </a:solidFill>
                <a:effectLst/>
                <a:latin typeface="latoregular"/>
              </a:rPr>
              <a:t>deformed, </a:t>
            </a:r>
            <a:r>
              <a:rPr lang="en-GB" b="0" i="0" dirty="0">
                <a:solidFill>
                  <a:srgbClr val="000000"/>
                </a:solidFill>
                <a:effectLst/>
                <a:latin typeface="latoregular"/>
              </a:rPr>
              <a:t>this fool completes his transformation from nobleman to parasite by being tricked into disinheriting his son.</a:t>
            </a:r>
          </a:p>
          <a:p>
            <a:r>
              <a:rPr lang="en-GB" b="0" i="0" dirty="0">
                <a:solidFill>
                  <a:srgbClr val="000000"/>
                </a:solidFill>
                <a:effectLst/>
                <a:latin typeface="latoregular"/>
              </a:rPr>
              <a:t>The irony of </a:t>
            </a:r>
            <a:r>
              <a:rPr lang="en-GB" b="0" i="0" dirty="0" err="1">
                <a:solidFill>
                  <a:srgbClr val="000000"/>
                </a:solidFill>
                <a:effectLst/>
                <a:latin typeface="latoregular"/>
              </a:rPr>
              <a:t>Corbaccio's</a:t>
            </a:r>
            <a:r>
              <a:rPr lang="en-GB" b="0" i="0" dirty="0">
                <a:solidFill>
                  <a:srgbClr val="000000"/>
                </a:solidFill>
                <a:effectLst/>
                <a:latin typeface="latoregular"/>
              </a:rPr>
              <a:t> spiritual condition is wrapped up in his physical condition: He really expects to outlive </a:t>
            </a:r>
            <a:r>
              <a:rPr lang="en-GB" b="0" i="0" dirty="0" err="1">
                <a:solidFill>
                  <a:srgbClr val="000000"/>
                </a:solidFill>
                <a:effectLst/>
                <a:latin typeface="latoregular"/>
              </a:rPr>
              <a:t>Volpone</a:t>
            </a:r>
            <a:r>
              <a:rPr lang="en-GB" b="0" i="0" dirty="0">
                <a:solidFill>
                  <a:srgbClr val="000000"/>
                </a:solidFill>
                <a:effectLst/>
                <a:latin typeface="latoregular"/>
              </a:rPr>
              <a:t> and inherit his wealth! This </a:t>
            </a:r>
            <a:r>
              <a:rPr lang="en-GB" b="0" i="0" dirty="0" smtClean="0">
                <a:solidFill>
                  <a:srgbClr val="000000"/>
                </a:solidFill>
                <a:effectLst/>
                <a:latin typeface="latoregular"/>
              </a:rPr>
              <a:t>is </a:t>
            </a:r>
            <a:r>
              <a:rPr lang="en-GB" dirty="0">
                <a:solidFill>
                  <a:srgbClr val="000000"/>
                </a:solidFill>
                <a:latin typeface="latoregular"/>
              </a:rPr>
              <a:t>termed </a:t>
            </a:r>
            <a:r>
              <a:rPr lang="en-GB" dirty="0" smtClean="0">
                <a:solidFill>
                  <a:srgbClr val="000000"/>
                </a:solidFill>
                <a:latin typeface="latoregular"/>
              </a:rPr>
              <a:t>as spiritual blindness </a:t>
            </a:r>
            <a:r>
              <a:rPr lang="en-GB" b="0" i="0" dirty="0" smtClean="0">
                <a:solidFill>
                  <a:srgbClr val="000000"/>
                </a:solidFill>
                <a:effectLst/>
                <a:latin typeface="latoregular"/>
              </a:rPr>
              <a:t>not </a:t>
            </a:r>
            <a:r>
              <a:rPr lang="en-GB" b="0" i="0" dirty="0">
                <a:solidFill>
                  <a:srgbClr val="000000"/>
                </a:solidFill>
                <a:effectLst/>
                <a:latin typeface="latoregular"/>
              </a:rPr>
              <a:t>physical </a:t>
            </a:r>
            <a:r>
              <a:rPr lang="en-GB" b="0" i="0" dirty="0" err="1" smtClean="0">
                <a:solidFill>
                  <a:srgbClr val="000000"/>
                </a:solidFill>
                <a:effectLst/>
                <a:latin typeface="latoregular"/>
              </a:rPr>
              <a:t>blindnes</a:t>
            </a:r>
            <a:r>
              <a:rPr lang="en-GB" b="0" i="0" dirty="0" smtClean="0">
                <a:solidFill>
                  <a:srgbClr val="000000"/>
                </a:solidFill>
                <a:effectLst/>
                <a:latin typeface="latoregular"/>
              </a:rPr>
              <a:t>.</a:t>
            </a:r>
            <a:endParaRPr lang="en-GB" b="0" i="0" dirty="0">
              <a:solidFill>
                <a:srgbClr val="000000"/>
              </a:solidFill>
              <a:effectLst/>
              <a:latin typeface="latoregular"/>
            </a:endParaRPr>
          </a:p>
        </p:txBody>
      </p:sp>
    </p:spTree>
    <p:extLst>
      <p:ext uri="{BB962C8B-B14F-4D97-AF65-F5344CB8AC3E}">
        <p14:creationId xmlns:p14="http://schemas.microsoft.com/office/powerpoint/2010/main" val="4021376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BEDAC5-961E-3861-4D66-9F31B4B0FA7C}"/>
              </a:ext>
            </a:extLst>
          </p:cNvPr>
          <p:cNvSpPr>
            <a:spLocks noGrp="1"/>
          </p:cNvSpPr>
          <p:nvPr>
            <p:ph type="title"/>
          </p:nvPr>
        </p:nvSpPr>
        <p:spPr/>
        <p:txBody>
          <a:bodyPr/>
          <a:lstStyle/>
          <a:p>
            <a:r>
              <a:rPr lang="en-GB" dirty="0">
                <a:solidFill>
                  <a:srgbClr val="222222"/>
                </a:solidFill>
                <a:latin typeface="latoregular"/>
              </a:rPr>
              <a:t>Character Analysis </a:t>
            </a:r>
            <a:endParaRPr lang="en-US" dirty="0"/>
          </a:p>
        </p:txBody>
      </p:sp>
      <p:sp>
        <p:nvSpPr>
          <p:cNvPr id="3" name="Content Placeholder 2">
            <a:extLst>
              <a:ext uri="{FF2B5EF4-FFF2-40B4-BE49-F238E27FC236}">
                <a16:creationId xmlns="" xmlns:a16="http://schemas.microsoft.com/office/drawing/2014/main" id="{2F95314C-64D5-B60C-B00E-B6C91FC9662E}"/>
              </a:ext>
            </a:extLst>
          </p:cNvPr>
          <p:cNvSpPr>
            <a:spLocks noGrp="1"/>
          </p:cNvSpPr>
          <p:nvPr>
            <p:ph idx="1"/>
          </p:nvPr>
        </p:nvSpPr>
        <p:spPr/>
        <p:txBody>
          <a:bodyPr>
            <a:normAutofit lnSpcReduction="10000"/>
          </a:bodyPr>
          <a:lstStyle/>
          <a:p>
            <a:pPr marL="0" indent="0">
              <a:buNone/>
            </a:pPr>
            <a:r>
              <a:rPr lang="en-GB" sz="3000" b="1" i="0" dirty="0" err="1" smtClean="0">
                <a:solidFill>
                  <a:srgbClr val="222222"/>
                </a:solidFill>
                <a:effectLst/>
                <a:latin typeface="latoregular"/>
              </a:rPr>
              <a:t>Voltore</a:t>
            </a:r>
            <a:endParaRPr lang="en-GB" sz="3000" b="1" i="0" dirty="0">
              <a:solidFill>
                <a:srgbClr val="222222"/>
              </a:solidFill>
              <a:effectLst/>
              <a:latin typeface="latoregular"/>
            </a:endParaRPr>
          </a:p>
          <a:p>
            <a:r>
              <a:rPr lang="en-GB" b="0" i="0" dirty="0">
                <a:solidFill>
                  <a:srgbClr val="000000"/>
                </a:solidFill>
                <a:effectLst/>
                <a:latin typeface="latoregular"/>
              </a:rPr>
              <a:t>The vulture is one of the three birds of prey that circle around the fox, greedy and full of expectation. He is a lawyer and consequently has a weakness for wills. </a:t>
            </a:r>
            <a:r>
              <a:rPr lang="en-GB" dirty="0" smtClean="0">
                <a:solidFill>
                  <a:srgbClr val="000000"/>
                </a:solidFill>
                <a:latin typeface="latoregular"/>
              </a:rPr>
              <a:t>By</a:t>
            </a:r>
            <a:r>
              <a:rPr lang="en-GB" b="0" i="0" dirty="0" smtClean="0">
                <a:solidFill>
                  <a:srgbClr val="000000"/>
                </a:solidFill>
                <a:effectLst/>
                <a:latin typeface="latoregular"/>
              </a:rPr>
              <a:t> using </a:t>
            </a:r>
            <a:r>
              <a:rPr lang="en-GB" b="0" i="0" dirty="0">
                <a:solidFill>
                  <a:srgbClr val="000000"/>
                </a:solidFill>
                <a:effectLst/>
                <a:latin typeface="latoregular"/>
              </a:rPr>
              <a:t>his legal knowledge </a:t>
            </a:r>
            <a:r>
              <a:rPr lang="en-GB" dirty="0">
                <a:solidFill>
                  <a:srgbClr val="000000"/>
                </a:solidFill>
                <a:latin typeface="latoregular"/>
              </a:rPr>
              <a:t> </a:t>
            </a:r>
            <a:r>
              <a:rPr lang="en-GB" dirty="0" smtClean="0">
                <a:solidFill>
                  <a:srgbClr val="000000"/>
                </a:solidFill>
                <a:latin typeface="latoregular"/>
              </a:rPr>
              <a:t>he</a:t>
            </a:r>
            <a:r>
              <a:rPr lang="en-GB" b="0" i="0" dirty="0" smtClean="0">
                <a:solidFill>
                  <a:srgbClr val="000000"/>
                </a:solidFill>
                <a:effectLst/>
                <a:latin typeface="latoregular"/>
              </a:rPr>
              <a:t> advocates </a:t>
            </a:r>
            <a:r>
              <a:rPr lang="en-GB" b="0" i="0" dirty="0">
                <a:solidFill>
                  <a:srgbClr val="000000"/>
                </a:solidFill>
                <a:effectLst/>
                <a:latin typeface="latoregular"/>
              </a:rPr>
              <a:t>injustice in order to possess </a:t>
            </a:r>
            <a:r>
              <a:rPr lang="en-GB" b="0" i="0" dirty="0" err="1">
                <a:solidFill>
                  <a:srgbClr val="000000"/>
                </a:solidFill>
                <a:effectLst/>
                <a:latin typeface="latoregular"/>
              </a:rPr>
              <a:t>Volpone's</a:t>
            </a:r>
            <a:r>
              <a:rPr lang="en-GB" b="0" i="0" dirty="0">
                <a:solidFill>
                  <a:srgbClr val="000000"/>
                </a:solidFill>
                <a:effectLst/>
                <a:latin typeface="latoregular"/>
              </a:rPr>
              <a:t> fortune. </a:t>
            </a:r>
            <a:r>
              <a:rPr lang="en-GB" b="0" i="0" dirty="0" err="1">
                <a:solidFill>
                  <a:srgbClr val="000000"/>
                </a:solidFill>
                <a:effectLst/>
                <a:latin typeface="latoregular"/>
              </a:rPr>
              <a:t>Mosca</a:t>
            </a:r>
            <a:r>
              <a:rPr lang="en-GB" b="0" i="0" dirty="0">
                <a:solidFill>
                  <a:srgbClr val="000000"/>
                </a:solidFill>
                <a:effectLst/>
                <a:latin typeface="latoregular"/>
              </a:rPr>
              <a:t> </a:t>
            </a:r>
            <a:r>
              <a:rPr lang="en-GB" b="0" i="0" dirty="0" smtClean="0">
                <a:solidFill>
                  <a:srgbClr val="000000"/>
                </a:solidFill>
                <a:effectLst/>
                <a:latin typeface="latoregular"/>
              </a:rPr>
              <a:t> </a:t>
            </a:r>
            <a:r>
              <a:rPr lang="en-GB" b="0" i="0" dirty="0">
                <a:solidFill>
                  <a:srgbClr val="000000"/>
                </a:solidFill>
                <a:effectLst/>
                <a:latin typeface="latoregular"/>
              </a:rPr>
              <a:t>fools this gull by </a:t>
            </a:r>
            <a:r>
              <a:rPr lang="en-GB" dirty="0" smtClean="0">
                <a:solidFill>
                  <a:srgbClr val="000000"/>
                </a:solidFill>
                <a:latin typeface="latoregular"/>
              </a:rPr>
              <a:t>using</a:t>
            </a:r>
            <a:r>
              <a:rPr lang="en-GB" b="0" i="0" dirty="0" smtClean="0">
                <a:solidFill>
                  <a:srgbClr val="000000"/>
                </a:solidFill>
                <a:effectLst/>
                <a:latin typeface="latoregular"/>
              </a:rPr>
              <a:t> </a:t>
            </a:r>
            <a:r>
              <a:rPr lang="en-GB" b="0" i="0" dirty="0">
                <a:solidFill>
                  <a:srgbClr val="000000"/>
                </a:solidFill>
                <a:effectLst/>
                <a:latin typeface="latoregular"/>
              </a:rPr>
              <a:t>the advocate's own </a:t>
            </a:r>
            <a:r>
              <a:rPr lang="en-GB" dirty="0" smtClean="0">
                <a:solidFill>
                  <a:srgbClr val="000000"/>
                </a:solidFill>
                <a:latin typeface="latoregular"/>
              </a:rPr>
              <a:t>strategies</a:t>
            </a:r>
            <a:r>
              <a:rPr lang="en-GB" dirty="0">
                <a:solidFill>
                  <a:srgbClr val="000000"/>
                </a:solidFill>
                <a:latin typeface="latoregular"/>
              </a:rPr>
              <a:t>.</a:t>
            </a:r>
            <a:r>
              <a:rPr lang="en-GB" b="0" i="0" dirty="0" smtClean="0">
                <a:solidFill>
                  <a:srgbClr val="000000"/>
                </a:solidFill>
                <a:effectLst/>
                <a:latin typeface="latoregular"/>
              </a:rPr>
              <a:t> </a:t>
            </a:r>
            <a:r>
              <a:rPr lang="en-GB" dirty="0">
                <a:solidFill>
                  <a:srgbClr val="000000"/>
                </a:solidFill>
                <a:latin typeface="latoregular"/>
              </a:rPr>
              <a:t>H</a:t>
            </a:r>
            <a:r>
              <a:rPr lang="en-GB" b="0" i="0" dirty="0" smtClean="0">
                <a:solidFill>
                  <a:srgbClr val="000000"/>
                </a:solidFill>
                <a:effectLst/>
                <a:latin typeface="latoregular"/>
              </a:rPr>
              <a:t>e </a:t>
            </a:r>
            <a:r>
              <a:rPr lang="en-GB" b="0" i="0" dirty="0">
                <a:solidFill>
                  <a:srgbClr val="000000"/>
                </a:solidFill>
                <a:effectLst/>
                <a:latin typeface="latoregular"/>
              </a:rPr>
              <a:t>tells </a:t>
            </a:r>
            <a:r>
              <a:rPr lang="en-GB" b="0" i="0" dirty="0" err="1">
                <a:solidFill>
                  <a:srgbClr val="000000"/>
                </a:solidFill>
                <a:effectLst/>
                <a:latin typeface="latoregular"/>
              </a:rPr>
              <a:t>Voltore</a:t>
            </a:r>
            <a:r>
              <a:rPr lang="en-GB" b="0" i="0" dirty="0">
                <a:solidFill>
                  <a:srgbClr val="000000"/>
                </a:solidFill>
                <a:effectLst/>
                <a:latin typeface="latoregular"/>
              </a:rPr>
              <a:t> the biggest lie and </a:t>
            </a:r>
            <a:r>
              <a:rPr lang="en-GB" b="0" i="0" dirty="0" smtClean="0">
                <a:solidFill>
                  <a:srgbClr val="000000"/>
                </a:solidFill>
                <a:effectLst/>
                <a:latin typeface="latoregular"/>
              </a:rPr>
              <a:t>documents </a:t>
            </a:r>
            <a:r>
              <a:rPr lang="en-GB" b="0" i="0" dirty="0">
                <a:solidFill>
                  <a:srgbClr val="000000"/>
                </a:solidFill>
                <a:effectLst/>
                <a:latin typeface="latoregular"/>
              </a:rPr>
              <a:t>it with elements of well-known facts.</a:t>
            </a:r>
          </a:p>
          <a:p>
            <a:r>
              <a:rPr lang="en-GB" b="0" i="0" dirty="0" err="1">
                <a:solidFill>
                  <a:srgbClr val="000000"/>
                </a:solidFill>
                <a:effectLst/>
                <a:latin typeface="latoregular"/>
              </a:rPr>
              <a:t>Voltore</a:t>
            </a:r>
            <a:r>
              <a:rPr lang="en-GB" b="0" i="0" dirty="0">
                <a:solidFill>
                  <a:srgbClr val="000000"/>
                </a:solidFill>
                <a:effectLst/>
                <a:latin typeface="latoregular"/>
              </a:rPr>
              <a:t> is tricked by his own folly. He </a:t>
            </a:r>
            <a:r>
              <a:rPr lang="en-GB" b="0" i="0" dirty="0" smtClean="0">
                <a:solidFill>
                  <a:srgbClr val="000000"/>
                </a:solidFill>
                <a:effectLst/>
                <a:latin typeface="latoregular"/>
              </a:rPr>
              <a:t>believes that he can </a:t>
            </a:r>
            <a:r>
              <a:rPr lang="en-GB" b="0" i="0" dirty="0">
                <a:solidFill>
                  <a:srgbClr val="000000"/>
                </a:solidFill>
                <a:effectLst/>
                <a:latin typeface="latoregular"/>
              </a:rPr>
              <a:t>make the </a:t>
            </a:r>
            <a:r>
              <a:rPr lang="en-GB" dirty="0" smtClean="0">
                <a:solidFill>
                  <a:srgbClr val="000000"/>
                </a:solidFill>
                <a:latin typeface="latoregular"/>
              </a:rPr>
              <a:t>whole</a:t>
            </a:r>
            <a:r>
              <a:rPr lang="en-GB" b="0" i="0" dirty="0" smtClean="0">
                <a:solidFill>
                  <a:srgbClr val="000000"/>
                </a:solidFill>
                <a:effectLst/>
                <a:latin typeface="latoregular"/>
              </a:rPr>
              <a:t> </a:t>
            </a:r>
            <a:r>
              <a:rPr lang="en-GB" b="0" i="0" dirty="0">
                <a:solidFill>
                  <a:srgbClr val="000000"/>
                </a:solidFill>
                <a:effectLst/>
                <a:latin typeface="latoregular"/>
              </a:rPr>
              <a:t>world believe that a lie is the truth. He fails to observe that </a:t>
            </a:r>
            <a:r>
              <a:rPr lang="en-GB" b="0" i="0" dirty="0" smtClean="0">
                <a:solidFill>
                  <a:srgbClr val="000000"/>
                </a:solidFill>
                <a:effectLst/>
                <a:latin typeface="latoregular"/>
              </a:rPr>
              <a:t>he </a:t>
            </a:r>
            <a:r>
              <a:rPr lang="en-GB" b="0" i="0" dirty="0">
                <a:solidFill>
                  <a:srgbClr val="000000"/>
                </a:solidFill>
                <a:effectLst/>
                <a:latin typeface="latoregular"/>
              </a:rPr>
              <a:t>might be </a:t>
            </a:r>
            <a:r>
              <a:rPr lang="en-GB" b="0" i="0" dirty="0" smtClean="0">
                <a:solidFill>
                  <a:srgbClr val="000000"/>
                </a:solidFill>
                <a:effectLst/>
                <a:latin typeface="latoregular"/>
              </a:rPr>
              <a:t> </a:t>
            </a:r>
            <a:r>
              <a:rPr lang="en-GB" dirty="0" smtClean="0">
                <a:solidFill>
                  <a:srgbClr val="000000"/>
                </a:solidFill>
                <a:latin typeface="latoregular"/>
              </a:rPr>
              <a:t>tricked and </a:t>
            </a:r>
            <a:r>
              <a:rPr lang="en-GB" b="0" i="0" dirty="0" smtClean="0">
                <a:solidFill>
                  <a:srgbClr val="000000"/>
                </a:solidFill>
                <a:effectLst/>
                <a:latin typeface="latoregular"/>
              </a:rPr>
              <a:t>cozened </a:t>
            </a:r>
            <a:r>
              <a:rPr lang="en-GB" b="0" i="0" dirty="0">
                <a:solidFill>
                  <a:srgbClr val="000000"/>
                </a:solidFill>
                <a:effectLst/>
                <a:latin typeface="latoregular"/>
              </a:rPr>
              <a:t>himself.</a:t>
            </a:r>
          </a:p>
        </p:txBody>
      </p:sp>
    </p:spTree>
    <p:extLst>
      <p:ext uri="{BB962C8B-B14F-4D97-AF65-F5344CB8AC3E}">
        <p14:creationId xmlns:p14="http://schemas.microsoft.com/office/powerpoint/2010/main" val="3481076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5B0DA3-1067-5B43-4FDD-12C4D34F1BC7}"/>
              </a:ext>
            </a:extLst>
          </p:cNvPr>
          <p:cNvSpPr>
            <a:spLocks noGrp="1"/>
          </p:cNvSpPr>
          <p:nvPr>
            <p:ph type="title"/>
          </p:nvPr>
        </p:nvSpPr>
        <p:spPr/>
        <p:txBody>
          <a:bodyPr/>
          <a:lstStyle/>
          <a:p>
            <a:r>
              <a:rPr lang="en-GB" dirty="0">
                <a:solidFill>
                  <a:srgbClr val="222222"/>
                </a:solidFill>
                <a:latin typeface="latoregular"/>
              </a:rPr>
              <a:t>Character Analysis </a:t>
            </a:r>
            <a:endParaRPr lang="en-US" dirty="0"/>
          </a:p>
        </p:txBody>
      </p:sp>
      <p:sp>
        <p:nvSpPr>
          <p:cNvPr id="3" name="Content Placeholder 2">
            <a:extLst>
              <a:ext uri="{FF2B5EF4-FFF2-40B4-BE49-F238E27FC236}">
                <a16:creationId xmlns="" xmlns:a16="http://schemas.microsoft.com/office/drawing/2014/main" id="{8875BDD4-E09F-5D2B-CA92-E939BF7FD549}"/>
              </a:ext>
            </a:extLst>
          </p:cNvPr>
          <p:cNvSpPr>
            <a:spLocks noGrp="1"/>
          </p:cNvSpPr>
          <p:nvPr>
            <p:ph idx="1"/>
          </p:nvPr>
        </p:nvSpPr>
        <p:spPr>
          <a:xfrm>
            <a:off x="762000" y="1825625"/>
            <a:ext cx="10591800" cy="4498975"/>
          </a:xfrm>
        </p:spPr>
        <p:txBody>
          <a:bodyPr>
            <a:normAutofit fontScale="77500" lnSpcReduction="20000"/>
          </a:bodyPr>
          <a:lstStyle/>
          <a:p>
            <a:pPr marL="0" indent="0">
              <a:buNone/>
            </a:pPr>
            <a:r>
              <a:rPr lang="en-GB" sz="4000" b="1" i="0" dirty="0" err="1" smtClean="0">
                <a:solidFill>
                  <a:srgbClr val="222222"/>
                </a:solidFill>
                <a:effectLst/>
                <a:latin typeface="latoregular"/>
              </a:rPr>
              <a:t>Mosca</a:t>
            </a:r>
            <a:endParaRPr lang="en-GB" sz="4000" b="1" i="0" dirty="0">
              <a:solidFill>
                <a:srgbClr val="222222"/>
              </a:solidFill>
              <a:effectLst/>
              <a:latin typeface="latoregular"/>
            </a:endParaRPr>
          </a:p>
          <a:p>
            <a:r>
              <a:rPr lang="en-GB" b="0" i="0" dirty="0" err="1">
                <a:solidFill>
                  <a:srgbClr val="000000"/>
                </a:solidFill>
                <a:effectLst/>
                <a:latin typeface="latoregular"/>
              </a:rPr>
              <a:t>Mosca</a:t>
            </a:r>
            <a:r>
              <a:rPr lang="en-GB" b="0" i="0" dirty="0">
                <a:solidFill>
                  <a:srgbClr val="000000"/>
                </a:solidFill>
                <a:effectLst/>
                <a:latin typeface="latoregular"/>
              </a:rPr>
              <a:t> (the gadfly) is a </a:t>
            </a:r>
            <a:r>
              <a:rPr lang="en-GB" b="0" i="0" dirty="0" smtClean="0">
                <a:solidFill>
                  <a:srgbClr val="000000"/>
                </a:solidFill>
                <a:effectLst/>
                <a:latin typeface="latoregular"/>
              </a:rPr>
              <a:t>parasite. </a:t>
            </a:r>
            <a:r>
              <a:rPr lang="en-GB" dirty="0" smtClean="0">
                <a:solidFill>
                  <a:srgbClr val="000000"/>
                </a:solidFill>
                <a:latin typeface="latoregular"/>
              </a:rPr>
              <a:t>He</a:t>
            </a:r>
            <a:r>
              <a:rPr lang="en-GB" b="0" i="0" dirty="0" smtClean="0">
                <a:solidFill>
                  <a:srgbClr val="000000"/>
                </a:solidFill>
                <a:effectLst/>
                <a:latin typeface="latoregular"/>
              </a:rPr>
              <a:t> </a:t>
            </a:r>
            <a:r>
              <a:rPr lang="en-GB" b="0" i="0" dirty="0">
                <a:solidFill>
                  <a:srgbClr val="000000"/>
                </a:solidFill>
                <a:effectLst/>
                <a:latin typeface="latoregular"/>
              </a:rPr>
              <a:t>is only one step higher in the social scale than the </a:t>
            </a:r>
            <a:r>
              <a:rPr lang="en-GB" b="0" i="0" dirty="0" smtClean="0">
                <a:solidFill>
                  <a:srgbClr val="000000"/>
                </a:solidFill>
                <a:effectLst/>
                <a:latin typeface="latoregular"/>
              </a:rPr>
              <a:t>three </a:t>
            </a:r>
            <a:r>
              <a:rPr lang="en-GB" b="0" i="0" dirty="0">
                <a:solidFill>
                  <a:srgbClr val="000000"/>
                </a:solidFill>
                <a:effectLst/>
                <a:latin typeface="latoregular"/>
              </a:rPr>
              <a:t>fools of </a:t>
            </a:r>
            <a:r>
              <a:rPr lang="en-GB" b="0" i="0" dirty="0" err="1">
                <a:solidFill>
                  <a:srgbClr val="000000"/>
                </a:solidFill>
                <a:effectLst/>
                <a:latin typeface="latoregular"/>
              </a:rPr>
              <a:t>Volpone's</a:t>
            </a:r>
            <a:r>
              <a:rPr lang="en-GB" b="0" i="0" dirty="0">
                <a:solidFill>
                  <a:srgbClr val="000000"/>
                </a:solidFill>
                <a:effectLst/>
                <a:latin typeface="latoregular"/>
              </a:rPr>
              <a:t> household: the dwarf, the hermaphrodite, and the eunuch. He is socially deformed, a fellow of no birth or blood.</a:t>
            </a:r>
          </a:p>
          <a:p>
            <a:r>
              <a:rPr lang="en-GB" b="0" i="0" dirty="0" err="1">
                <a:solidFill>
                  <a:srgbClr val="000000"/>
                </a:solidFill>
                <a:effectLst/>
                <a:latin typeface="latoregular"/>
              </a:rPr>
              <a:t>Mosca</a:t>
            </a:r>
            <a:r>
              <a:rPr lang="en-GB" b="0" i="0" dirty="0">
                <a:solidFill>
                  <a:srgbClr val="000000"/>
                </a:solidFill>
                <a:effectLst/>
                <a:latin typeface="latoregular"/>
              </a:rPr>
              <a:t> lives by his wits; he has no possibility of advancement in the Venetian world, and he is therefore free of the folly of greed. He takes his needs from the treasures of others, and he takes only his daily needs.</a:t>
            </a:r>
          </a:p>
          <a:p>
            <a:r>
              <a:rPr lang="en-GB" b="0" i="0" dirty="0">
                <a:solidFill>
                  <a:srgbClr val="000000"/>
                </a:solidFill>
                <a:effectLst/>
                <a:latin typeface="latoregular"/>
              </a:rPr>
              <a:t>The parasite's freedom from the normal ambitions of human nature makes him a formidable judge of it. He uses this knowledge to mock the frailties of his fellow men, and his only pleasure is in his wise observance that, if he is not noble, they are parasites. It is only when </a:t>
            </a:r>
            <a:r>
              <a:rPr lang="en-GB" b="0" i="0" dirty="0" err="1">
                <a:solidFill>
                  <a:srgbClr val="000000"/>
                </a:solidFill>
                <a:effectLst/>
                <a:latin typeface="latoregular"/>
              </a:rPr>
              <a:t>Volpone's</a:t>
            </a:r>
            <a:r>
              <a:rPr lang="en-GB" b="0" i="0" dirty="0">
                <a:solidFill>
                  <a:srgbClr val="000000"/>
                </a:solidFill>
                <a:effectLst/>
                <a:latin typeface="latoregular"/>
              </a:rPr>
              <a:t> need for cozening puts the weapon of financial advancement into </a:t>
            </a:r>
            <a:r>
              <a:rPr lang="en-GB" b="0" i="0" dirty="0" err="1">
                <a:solidFill>
                  <a:srgbClr val="000000"/>
                </a:solidFill>
                <a:effectLst/>
                <a:latin typeface="latoregular"/>
              </a:rPr>
              <a:t>Mosca's</a:t>
            </a:r>
            <a:r>
              <a:rPr lang="en-GB" b="0" i="0" dirty="0">
                <a:solidFill>
                  <a:srgbClr val="000000"/>
                </a:solidFill>
                <a:effectLst/>
                <a:latin typeface="latoregular"/>
              </a:rPr>
              <a:t> hands that the gadfly tries to live by his own means. </a:t>
            </a:r>
            <a:r>
              <a:rPr lang="en-GB" b="0" i="0" dirty="0" err="1">
                <a:solidFill>
                  <a:srgbClr val="000000"/>
                </a:solidFill>
                <a:effectLst/>
                <a:latin typeface="latoregular"/>
              </a:rPr>
              <a:t>Mosca's</a:t>
            </a:r>
            <a:r>
              <a:rPr lang="en-GB" b="0" i="0" dirty="0">
                <a:solidFill>
                  <a:srgbClr val="000000"/>
                </a:solidFill>
                <a:effectLst/>
                <a:latin typeface="latoregular"/>
              </a:rPr>
              <a:t> sudden opportunity for gain makes him vulnerable to the folly of greed, which eventually pulls down the charming and inventive rogue. This comic character flaw is particularly ironic in </a:t>
            </a:r>
            <a:r>
              <a:rPr lang="en-GB" b="0" i="0" dirty="0" err="1" smtClean="0">
                <a:solidFill>
                  <a:srgbClr val="000000"/>
                </a:solidFill>
                <a:effectLst/>
                <a:latin typeface="latoregular"/>
              </a:rPr>
              <a:t>Mosca</a:t>
            </a:r>
            <a:r>
              <a:rPr lang="en-GB" b="0" i="0" dirty="0" smtClean="0">
                <a:solidFill>
                  <a:srgbClr val="000000"/>
                </a:solidFill>
                <a:effectLst/>
                <a:latin typeface="latoregular"/>
              </a:rPr>
              <a:t>. Did </a:t>
            </a:r>
            <a:r>
              <a:rPr lang="en-GB" b="0" i="0" dirty="0">
                <a:solidFill>
                  <a:srgbClr val="000000"/>
                </a:solidFill>
                <a:effectLst/>
                <a:latin typeface="latoregular"/>
              </a:rPr>
              <a:t>he for a moment forget that "almost all the wise world is little else, in nature, but parasites or sub-parasites"?</a:t>
            </a:r>
          </a:p>
        </p:txBody>
      </p:sp>
    </p:spTree>
    <p:extLst>
      <p:ext uri="{BB962C8B-B14F-4D97-AF65-F5344CB8AC3E}">
        <p14:creationId xmlns:p14="http://schemas.microsoft.com/office/powerpoint/2010/main" val="2777511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DC642C-7AC6-6C20-C840-A22BF4B6CE11}"/>
              </a:ext>
            </a:extLst>
          </p:cNvPr>
          <p:cNvSpPr>
            <a:spLocks noGrp="1"/>
          </p:cNvSpPr>
          <p:nvPr>
            <p:ph type="title"/>
          </p:nvPr>
        </p:nvSpPr>
        <p:spPr/>
        <p:txBody>
          <a:bodyPr/>
          <a:lstStyle/>
          <a:p>
            <a:r>
              <a:rPr lang="en-GB" dirty="0">
                <a:solidFill>
                  <a:srgbClr val="222222"/>
                </a:solidFill>
                <a:latin typeface="latoregular"/>
              </a:rPr>
              <a:t>Character Analysis</a:t>
            </a:r>
            <a:endParaRPr lang="en-US" dirty="0"/>
          </a:p>
        </p:txBody>
      </p:sp>
      <p:sp>
        <p:nvSpPr>
          <p:cNvPr id="3" name="Content Placeholder 2">
            <a:extLst>
              <a:ext uri="{FF2B5EF4-FFF2-40B4-BE49-F238E27FC236}">
                <a16:creationId xmlns="" xmlns:a16="http://schemas.microsoft.com/office/drawing/2014/main" id="{D9738CBD-C2DA-D34E-2618-3154EDEC5753}"/>
              </a:ext>
            </a:extLst>
          </p:cNvPr>
          <p:cNvSpPr>
            <a:spLocks noGrp="1"/>
          </p:cNvSpPr>
          <p:nvPr>
            <p:ph idx="1"/>
          </p:nvPr>
        </p:nvSpPr>
        <p:spPr/>
        <p:txBody>
          <a:bodyPr>
            <a:normAutofit fontScale="70000" lnSpcReduction="20000"/>
          </a:bodyPr>
          <a:lstStyle/>
          <a:p>
            <a:pPr marL="0" indent="0">
              <a:buNone/>
            </a:pPr>
            <a:r>
              <a:rPr lang="en-GB" sz="4500" b="1" i="0" dirty="0" err="1" smtClean="0">
                <a:solidFill>
                  <a:srgbClr val="222222"/>
                </a:solidFill>
                <a:effectLst/>
                <a:latin typeface="latoregular"/>
              </a:rPr>
              <a:t>Volpone</a:t>
            </a:r>
            <a:endParaRPr lang="en-GB" sz="4500" b="1" i="0" dirty="0">
              <a:solidFill>
                <a:srgbClr val="222222"/>
              </a:solidFill>
              <a:effectLst/>
              <a:latin typeface="latoregular"/>
            </a:endParaRPr>
          </a:p>
          <a:p>
            <a:r>
              <a:rPr lang="en-GB" b="0" i="0" dirty="0" err="1">
                <a:solidFill>
                  <a:srgbClr val="000000"/>
                </a:solidFill>
                <a:effectLst/>
                <a:latin typeface="latoregular"/>
              </a:rPr>
              <a:t>Volpone</a:t>
            </a:r>
            <a:r>
              <a:rPr lang="en-GB" b="0" i="0" dirty="0">
                <a:solidFill>
                  <a:srgbClr val="000000"/>
                </a:solidFill>
                <a:effectLst/>
                <a:latin typeface="latoregular"/>
              </a:rPr>
              <a:t> (the fox</a:t>
            </a:r>
            <a:r>
              <a:rPr lang="en-GB" b="0" i="0" dirty="0" smtClean="0">
                <a:solidFill>
                  <a:srgbClr val="000000"/>
                </a:solidFill>
                <a:effectLst/>
                <a:latin typeface="latoregular"/>
              </a:rPr>
              <a:t>), the protagonist of the play </a:t>
            </a:r>
            <a:r>
              <a:rPr lang="en-GB" b="0" i="0" dirty="0">
                <a:solidFill>
                  <a:srgbClr val="000000"/>
                </a:solidFill>
                <a:effectLst/>
                <a:latin typeface="latoregular"/>
              </a:rPr>
              <a:t>begins the action by his </a:t>
            </a:r>
            <a:r>
              <a:rPr lang="en-GB" b="0" i="0" dirty="0" smtClean="0">
                <a:solidFill>
                  <a:srgbClr val="000000"/>
                </a:solidFill>
                <a:effectLst/>
                <a:latin typeface="latoregular"/>
              </a:rPr>
              <a:t>intriguing acts. </a:t>
            </a:r>
            <a:r>
              <a:rPr lang="en-GB" dirty="0">
                <a:solidFill>
                  <a:srgbClr val="000000"/>
                </a:solidFill>
                <a:latin typeface="latoregular"/>
              </a:rPr>
              <a:t>I</a:t>
            </a:r>
            <a:r>
              <a:rPr lang="en-GB" b="0" i="0" dirty="0" smtClean="0">
                <a:solidFill>
                  <a:srgbClr val="000000"/>
                </a:solidFill>
                <a:effectLst/>
                <a:latin typeface="latoregular"/>
              </a:rPr>
              <a:t>t </a:t>
            </a:r>
            <a:r>
              <a:rPr lang="en-GB" b="0" i="0" dirty="0">
                <a:solidFill>
                  <a:srgbClr val="000000"/>
                </a:solidFill>
                <a:effectLst/>
                <a:latin typeface="latoregular"/>
              </a:rPr>
              <a:t>is the audience's interest in the manner of his downfall that preserves the dramatic tension until the final curtain.</a:t>
            </a:r>
          </a:p>
          <a:p>
            <a:r>
              <a:rPr lang="en-GB" b="0" i="0" dirty="0" err="1" smtClean="0">
                <a:solidFill>
                  <a:srgbClr val="000000"/>
                </a:solidFill>
                <a:effectLst/>
                <a:latin typeface="latoregular"/>
              </a:rPr>
              <a:t>Volpone</a:t>
            </a:r>
            <a:r>
              <a:rPr lang="en-GB" b="0" i="0" dirty="0" smtClean="0">
                <a:solidFill>
                  <a:srgbClr val="000000"/>
                </a:solidFill>
                <a:effectLst/>
                <a:latin typeface="latoregular"/>
              </a:rPr>
              <a:t> is </a:t>
            </a:r>
            <a:r>
              <a:rPr lang="en-GB" b="0" i="0" dirty="0">
                <a:solidFill>
                  <a:srgbClr val="000000"/>
                </a:solidFill>
                <a:effectLst/>
                <a:latin typeface="latoregular"/>
              </a:rPr>
              <a:t>a </a:t>
            </a:r>
            <a:r>
              <a:rPr lang="en-GB" b="0" i="0" dirty="0" smtClean="0">
                <a:solidFill>
                  <a:srgbClr val="000000"/>
                </a:solidFill>
                <a:effectLst/>
                <a:latin typeface="latoregular"/>
              </a:rPr>
              <a:t>simple </a:t>
            </a:r>
            <a:r>
              <a:rPr lang="en-GB" b="0" i="0" dirty="0">
                <a:solidFill>
                  <a:srgbClr val="000000"/>
                </a:solidFill>
                <a:effectLst/>
                <a:latin typeface="latoregular"/>
              </a:rPr>
              <a:t>character. He is a trickster who delights in disguises and intrigues</a:t>
            </a:r>
            <a:r>
              <a:rPr lang="en-GB" b="0" i="0" dirty="0" smtClean="0">
                <a:solidFill>
                  <a:srgbClr val="000000"/>
                </a:solidFill>
                <a:effectLst/>
                <a:latin typeface="latoregular"/>
              </a:rPr>
              <a:t>. </a:t>
            </a:r>
            <a:r>
              <a:rPr lang="en-GB" b="0" i="0" dirty="0" err="1" smtClean="0">
                <a:solidFill>
                  <a:srgbClr val="000000"/>
                </a:solidFill>
                <a:effectLst/>
                <a:latin typeface="latoregular"/>
              </a:rPr>
              <a:t>Volpone</a:t>
            </a:r>
            <a:r>
              <a:rPr lang="en-GB" b="0" i="0" dirty="0" smtClean="0">
                <a:solidFill>
                  <a:srgbClr val="000000"/>
                </a:solidFill>
                <a:effectLst/>
                <a:latin typeface="latoregular"/>
              </a:rPr>
              <a:t> </a:t>
            </a:r>
            <a:r>
              <a:rPr lang="en-GB" b="0" i="0" dirty="0">
                <a:solidFill>
                  <a:srgbClr val="000000"/>
                </a:solidFill>
                <a:effectLst/>
                <a:latin typeface="latoregular"/>
              </a:rPr>
              <a:t>loves to trick people into giving him their most prized possessions. When he has secured these through cunning rather than ordinary means, the value is increased in the fox's eyes. In short, his character treasures the chagrin of those he has cozened more than the wealth received as a result of the cozening.</a:t>
            </a:r>
          </a:p>
          <a:p>
            <a:r>
              <a:rPr lang="en-GB" b="0" i="0" dirty="0">
                <a:solidFill>
                  <a:srgbClr val="000000"/>
                </a:solidFill>
                <a:effectLst/>
                <a:latin typeface="latoregular"/>
              </a:rPr>
              <a:t>There is excellent comic sense in the simplicity and single-mindedness of </a:t>
            </a:r>
            <a:r>
              <a:rPr lang="en-GB" b="0" i="0" dirty="0" err="1">
                <a:solidFill>
                  <a:srgbClr val="000000"/>
                </a:solidFill>
                <a:effectLst/>
                <a:latin typeface="latoregular"/>
              </a:rPr>
              <a:t>Volpone's</a:t>
            </a:r>
            <a:r>
              <a:rPr lang="en-GB" b="0" i="0" dirty="0">
                <a:solidFill>
                  <a:srgbClr val="000000"/>
                </a:solidFill>
                <a:effectLst/>
                <a:latin typeface="latoregular"/>
              </a:rPr>
              <a:t> character. His insatiable desire to trick people is characteristic of the figure of the fool. </a:t>
            </a:r>
            <a:r>
              <a:rPr lang="en-GB" b="0" i="0" dirty="0" err="1">
                <a:solidFill>
                  <a:srgbClr val="000000"/>
                </a:solidFill>
                <a:effectLst/>
                <a:latin typeface="latoregular"/>
              </a:rPr>
              <a:t>Volpone</a:t>
            </a:r>
            <a:r>
              <a:rPr lang="en-GB" b="0" i="0" dirty="0">
                <a:solidFill>
                  <a:srgbClr val="000000"/>
                </a:solidFill>
                <a:effectLst/>
                <a:latin typeface="latoregular"/>
              </a:rPr>
              <a:t> is a </a:t>
            </a:r>
            <a:r>
              <a:rPr lang="en-GB" b="0" i="0" dirty="0" smtClean="0">
                <a:solidFill>
                  <a:srgbClr val="000000"/>
                </a:solidFill>
                <a:effectLst/>
                <a:latin typeface="latoregular"/>
              </a:rPr>
              <a:t>nobleman. </a:t>
            </a:r>
            <a:r>
              <a:rPr lang="en-GB" b="0" i="0" dirty="0">
                <a:solidFill>
                  <a:srgbClr val="000000"/>
                </a:solidFill>
                <a:effectLst/>
                <a:latin typeface="latoregular"/>
              </a:rPr>
              <a:t>The plot shows his fall from the position of Venetian nobleman to the social position of a fool. </a:t>
            </a:r>
            <a:r>
              <a:rPr lang="en-GB" b="0" i="0" dirty="0" err="1">
                <a:solidFill>
                  <a:srgbClr val="000000"/>
                </a:solidFill>
                <a:effectLst/>
                <a:latin typeface="latoregular"/>
              </a:rPr>
              <a:t>Volpone's</a:t>
            </a:r>
            <a:r>
              <a:rPr lang="en-GB" b="0" i="0" dirty="0">
                <a:solidFill>
                  <a:srgbClr val="000000"/>
                </a:solidFill>
                <a:effectLst/>
                <a:latin typeface="latoregular"/>
              </a:rPr>
              <a:t> character flaw, the desire to trick people, has brought him to the final curtain. He starts out playing the fool and ends up by being one. He </a:t>
            </a:r>
            <a:r>
              <a:rPr lang="en-GB" b="0" i="0" dirty="0" smtClean="0">
                <a:solidFill>
                  <a:srgbClr val="000000"/>
                </a:solidFill>
                <a:effectLst/>
                <a:latin typeface="latoregular"/>
              </a:rPr>
              <a:t>fulfils </a:t>
            </a:r>
            <a:r>
              <a:rPr lang="en-GB" b="0" i="0" dirty="0" err="1">
                <a:solidFill>
                  <a:srgbClr val="000000"/>
                </a:solidFill>
                <a:effectLst/>
                <a:latin typeface="latoregular"/>
              </a:rPr>
              <a:t>Mosca's</a:t>
            </a:r>
            <a:r>
              <a:rPr lang="en-GB" b="0" i="0" dirty="0">
                <a:solidFill>
                  <a:srgbClr val="000000"/>
                </a:solidFill>
                <a:effectLst/>
                <a:latin typeface="latoregular"/>
              </a:rPr>
              <a:t> prescription of people: "Almost all the wise world is little else, in nature, but parasites or sub-parasites."</a:t>
            </a:r>
          </a:p>
        </p:txBody>
      </p:sp>
    </p:spTree>
    <p:extLst>
      <p:ext uri="{BB962C8B-B14F-4D97-AF65-F5344CB8AC3E}">
        <p14:creationId xmlns:p14="http://schemas.microsoft.com/office/powerpoint/2010/main" val="2449413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8D916F-A731-9254-C405-4F0FA3352F0F}"/>
              </a:ext>
            </a:extLst>
          </p:cNvPr>
          <p:cNvSpPr>
            <a:spLocks noGrp="1"/>
          </p:cNvSpPr>
          <p:nvPr>
            <p:ph type="title"/>
          </p:nvPr>
        </p:nvSpPr>
        <p:spPr/>
        <p:txBody>
          <a:bodyPr/>
          <a:lstStyle/>
          <a:p>
            <a:r>
              <a:rPr lang="en-GB" dirty="0">
                <a:solidFill>
                  <a:srgbClr val="222222"/>
                </a:solidFill>
                <a:latin typeface="latoregular"/>
              </a:rPr>
              <a:t>Character Analysis </a:t>
            </a:r>
            <a:endParaRPr lang="en-US" dirty="0"/>
          </a:p>
        </p:txBody>
      </p:sp>
      <p:sp>
        <p:nvSpPr>
          <p:cNvPr id="3" name="Content Placeholder 2">
            <a:extLst>
              <a:ext uri="{FF2B5EF4-FFF2-40B4-BE49-F238E27FC236}">
                <a16:creationId xmlns="" xmlns:a16="http://schemas.microsoft.com/office/drawing/2014/main" id="{29C27A6A-1C21-0FCB-14C8-3AE355154CD1}"/>
              </a:ext>
            </a:extLst>
          </p:cNvPr>
          <p:cNvSpPr>
            <a:spLocks noGrp="1"/>
          </p:cNvSpPr>
          <p:nvPr>
            <p:ph idx="1"/>
          </p:nvPr>
        </p:nvSpPr>
        <p:spPr/>
        <p:txBody>
          <a:bodyPr/>
          <a:lstStyle/>
          <a:p>
            <a:pPr marL="0" indent="0">
              <a:buNone/>
            </a:pPr>
            <a:r>
              <a:rPr lang="en-GB" b="1" i="0" dirty="0" err="1" smtClean="0">
                <a:solidFill>
                  <a:srgbClr val="222222"/>
                </a:solidFill>
                <a:effectLst/>
                <a:latin typeface="latoregular"/>
              </a:rPr>
              <a:t>Corvino</a:t>
            </a:r>
            <a:endParaRPr lang="en-GB" b="1" i="0" dirty="0">
              <a:solidFill>
                <a:srgbClr val="222222"/>
              </a:solidFill>
              <a:effectLst/>
              <a:latin typeface="latoregular"/>
            </a:endParaRPr>
          </a:p>
          <a:p>
            <a:r>
              <a:rPr lang="en-GB" b="0" i="0" dirty="0">
                <a:solidFill>
                  <a:srgbClr val="000000"/>
                </a:solidFill>
                <a:effectLst/>
                <a:latin typeface="latoregular"/>
              </a:rPr>
              <a:t>The raven is the last of the greedy trio, a peacock proud of his beauty, Celia. This bird of prey is an exceedingly jealous husband who guards his wife with great care. Nonetheless, his greed persuades him to demand that </a:t>
            </a:r>
            <a:r>
              <a:rPr lang="en-GB" b="0" i="0" dirty="0" err="1">
                <a:solidFill>
                  <a:srgbClr val="000000"/>
                </a:solidFill>
                <a:effectLst/>
                <a:latin typeface="latoregular"/>
              </a:rPr>
              <a:t>Volpone</a:t>
            </a:r>
            <a:r>
              <a:rPr lang="en-GB" b="0" i="0" dirty="0">
                <a:solidFill>
                  <a:srgbClr val="000000"/>
                </a:solidFill>
                <a:effectLst/>
                <a:latin typeface="latoregular"/>
              </a:rPr>
              <a:t> cuckold him! When at last he discovers the error of his ways, he is too proud to reveal his foolish vanity. The paramount character quality of the three divergent birds of prey is their love and desire to possess money</a:t>
            </a:r>
          </a:p>
        </p:txBody>
      </p:sp>
    </p:spTree>
    <p:extLst>
      <p:ext uri="{BB962C8B-B14F-4D97-AF65-F5344CB8AC3E}">
        <p14:creationId xmlns:p14="http://schemas.microsoft.com/office/powerpoint/2010/main" val="3451320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0EC091-D681-C3F5-5709-82693BAC265C}"/>
              </a:ext>
            </a:extLst>
          </p:cNvPr>
          <p:cNvSpPr>
            <a:spLocks noGrp="1"/>
          </p:cNvSpPr>
          <p:nvPr>
            <p:ph type="title"/>
          </p:nvPr>
        </p:nvSpPr>
        <p:spPr/>
        <p:txBody>
          <a:bodyPr/>
          <a:lstStyle/>
          <a:p>
            <a:r>
              <a:rPr lang="en-GB" dirty="0">
                <a:solidFill>
                  <a:srgbClr val="222222"/>
                </a:solidFill>
                <a:latin typeface="latoregular"/>
              </a:rPr>
              <a:t>Character Analysis </a:t>
            </a:r>
            <a:endParaRPr lang="en-US" dirty="0"/>
          </a:p>
        </p:txBody>
      </p:sp>
      <p:sp>
        <p:nvSpPr>
          <p:cNvPr id="3" name="Content Placeholder 2">
            <a:extLst>
              <a:ext uri="{FF2B5EF4-FFF2-40B4-BE49-F238E27FC236}">
                <a16:creationId xmlns="" xmlns:a16="http://schemas.microsoft.com/office/drawing/2014/main" id="{659CA7CE-65C0-0551-EE94-6F199DF12715}"/>
              </a:ext>
            </a:extLst>
          </p:cNvPr>
          <p:cNvSpPr>
            <a:spLocks noGrp="1"/>
          </p:cNvSpPr>
          <p:nvPr>
            <p:ph idx="1"/>
          </p:nvPr>
        </p:nvSpPr>
        <p:spPr/>
        <p:txBody>
          <a:bodyPr>
            <a:normAutofit fontScale="85000" lnSpcReduction="10000"/>
          </a:bodyPr>
          <a:lstStyle/>
          <a:p>
            <a:pPr marL="0" indent="0">
              <a:buNone/>
            </a:pPr>
            <a:r>
              <a:rPr lang="en-GB" sz="3300" b="1" i="0" dirty="0" smtClean="0">
                <a:solidFill>
                  <a:srgbClr val="222222"/>
                </a:solidFill>
                <a:effectLst/>
                <a:latin typeface="latoregular"/>
              </a:rPr>
              <a:t>Celia</a:t>
            </a:r>
            <a:r>
              <a:rPr lang="en-GB" b="0" i="0" dirty="0" smtClean="0">
                <a:solidFill>
                  <a:srgbClr val="222222"/>
                </a:solidFill>
                <a:effectLst/>
                <a:latin typeface="latoregular"/>
              </a:rPr>
              <a:t> </a:t>
            </a:r>
            <a:r>
              <a:rPr lang="en-GB" sz="3300" b="0" i="0" dirty="0">
                <a:solidFill>
                  <a:srgbClr val="222222"/>
                </a:solidFill>
                <a:effectLst/>
                <a:latin typeface="latoregular"/>
              </a:rPr>
              <a:t>and</a:t>
            </a:r>
            <a:r>
              <a:rPr lang="en-GB" b="0" i="0" dirty="0">
                <a:solidFill>
                  <a:srgbClr val="222222"/>
                </a:solidFill>
                <a:effectLst/>
                <a:latin typeface="latoregular"/>
              </a:rPr>
              <a:t> </a:t>
            </a:r>
            <a:r>
              <a:rPr lang="en-GB" sz="3300" b="1" i="0" dirty="0" err="1">
                <a:solidFill>
                  <a:srgbClr val="222222"/>
                </a:solidFill>
                <a:effectLst/>
                <a:latin typeface="latoregular"/>
              </a:rPr>
              <a:t>Bonario</a:t>
            </a:r>
            <a:endParaRPr lang="en-GB" sz="3300" b="1" i="0" dirty="0">
              <a:solidFill>
                <a:srgbClr val="222222"/>
              </a:solidFill>
              <a:effectLst/>
              <a:latin typeface="latoregular"/>
            </a:endParaRPr>
          </a:p>
          <a:p>
            <a:r>
              <a:rPr lang="en-GB" b="0" i="0" dirty="0">
                <a:solidFill>
                  <a:srgbClr val="000000"/>
                </a:solidFill>
                <a:effectLst/>
                <a:latin typeface="latoregular"/>
              </a:rPr>
              <a:t>Celia is </a:t>
            </a:r>
            <a:r>
              <a:rPr lang="en-GB" b="0" i="0" dirty="0" err="1">
                <a:solidFill>
                  <a:srgbClr val="000000"/>
                </a:solidFill>
                <a:effectLst/>
                <a:latin typeface="latoregular"/>
              </a:rPr>
              <a:t>Corvino's</a:t>
            </a:r>
            <a:r>
              <a:rPr lang="en-GB" b="0" i="0" dirty="0">
                <a:solidFill>
                  <a:srgbClr val="000000"/>
                </a:solidFill>
                <a:effectLst/>
                <a:latin typeface="latoregular"/>
              </a:rPr>
              <a:t> wife; she is also an important plot device. It is </a:t>
            </a:r>
            <a:r>
              <a:rPr lang="en-GB" b="0" i="0" dirty="0" err="1">
                <a:solidFill>
                  <a:srgbClr val="000000"/>
                </a:solidFill>
                <a:effectLst/>
                <a:latin typeface="latoregular"/>
              </a:rPr>
              <a:t>Volpone's</a:t>
            </a:r>
            <a:r>
              <a:rPr lang="en-GB" b="0" i="0" dirty="0">
                <a:solidFill>
                  <a:srgbClr val="000000"/>
                </a:solidFill>
                <a:effectLst/>
                <a:latin typeface="latoregular"/>
              </a:rPr>
              <a:t> desire that delivers her to his doorstep. Her presence there gives </a:t>
            </a:r>
            <a:r>
              <a:rPr lang="en-GB" b="0" i="0" dirty="0" err="1">
                <a:solidFill>
                  <a:srgbClr val="000000"/>
                </a:solidFill>
                <a:effectLst/>
                <a:latin typeface="latoregular"/>
              </a:rPr>
              <a:t>Bonario</a:t>
            </a:r>
            <a:r>
              <a:rPr lang="en-GB" b="0" i="0" dirty="0">
                <a:solidFill>
                  <a:srgbClr val="000000"/>
                </a:solidFill>
                <a:effectLst/>
                <a:latin typeface="latoregular"/>
              </a:rPr>
              <a:t> a chance to save her.</a:t>
            </a:r>
          </a:p>
          <a:p>
            <a:r>
              <a:rPr lang="en-GB" b="0" i="0" dirty="0" err="1">
                <a:solidFill>
                  <a:srgbClr val="000000"/>
                </a:solidFill>
                <a:effectLst/>
                <a:latin typeface="latoregular"/>
              </a:rPr>
              <a:t>Bonario</a:t>
            </a:r>
            <a:r>
              <a:rPr lang="en-GB" b="0" i="0" dirty="0">
                <a:solidFill>
                  <a:srgbClr val="000000"/>
                </a:solidFill>
                <a:effectLst/>
                <a:latin typeface="latoregular"/>
              </a:rPr>
              <a:t> is </a:t>
            </a:r>
            <a:r>
              <a:rPr lang="en-GB" b="0" i="0" dirty="0" smtClean="0">
                <a:solidFill>
                  <a:srgbClr val="000000"/>
                </a:solidFill>
                <a:effectLst/>
                <a:latin typeface="latoregular"/>
              </a:rPr>
              <a:t> </a:t>
            </a:r>
            <a:r>
              <a:rPr lang="en-GB" b="0" i="0" dirty="0">
                <a:solidFill>
                  <a:srgbClr val="000000"/>
                </a:solidFill>
                <a:effectLst/>
                <a:latin typeface="latoregular"/>
              </a:rPr>
              <a:t>good </a:t>
            </a:r>
            <a:r>
              <a:rPr lang="en-GB" b="0" i="0" dirty="0" smtClean="0">
                <a:solidFill>
                  <a:srgbClr val="000000"/>
                </a:solidFill>
                <a:effectLst/>
                <a:latin typeface="latoregular"/>
              </a:rPr>
              <a:t> and sentimentally romantic character. </a:t>
            </a:r>
            <a:r>
              <a:rPr lang="en-GB" b="0" i="0" dirty="0">
                <a:solidFill>
                  <a:srgbClr val="000000"/>
                </a:solidFill>
                <a:effectLst/>
                <a:latin typeface="latoregular"/>
              </a:rPr>
              <a:t>Celia and </a:t>
            </a:r>
            <a:r>
              <a:rPr lang="en-GB" b="0" i="0" dirty="0" err="1">
                <a:solidFill>
                  <a:srgbClr val="000000"/>
                </a:solidFill>
                <a:effectLst/>
                <a:latin typeface="latoregular"/>
              </a:rPr>
              <a:t>Bonario</a:t>
            </a:r>
            <a:r>
              <a:rPr lang="en-GB" b="0" i="0" dirty="0">
                <a:solidFill>
                  <a:srgbClr val="000000"/>
                </a:solidFill>
                <a:effectLst/>
                <a:latin typeface="latoregular"/>
              </a:rPr>
              <a:t> are foolish as well as innocent. They look at life in Venice through the eyes of lovers of melodramatic, romantic fiction. Therefore, they are not human beings who suffer through uncontrollable circumstances. Rather, they seriously misjudge the people they should know best because of their naive ideas about human nature.</a:t>
            </a:r>
          </a:p>
          <a:p>
            <a:r>
              <a:rPr lang="en-GB" b="0" i="0" dirty="0">
                <a:solidFill>
                  <a:srgbClr val="000000"/>
                </a:solidFill>
                <a:effectLst/>
                <a:latin typeface="latoregular"/>
              </a:rPr>
              <a:t>If the gulls seem inhuman in their total greed, </a:t>
            </a:r>
            <a:r>
              <a:rPr lang="en-GB" b="0" i="0" dirty="0" err="1">
                <a:solidFill>
                  <a:srgbClr val="000000"/>
                </a:solidFill>
                <a:effectLst/>
                <a:latin typeface="latoregular"/>
              </a:rPr>
              <a:t>Bonario</a:t>
            </a:r>
            <a:r>
              <a:rPr lang="en-GB" b="0" i="0" dirty="0">
                <a:solidFill>
                  <a:srgbClr val="000000"/>
                </a:solidFill>
                <a:effectLst/>
                <a:latin typeface="latoregular"/>
              </a:rPr>
              <a:t> and Celia are equally inhuman in their purity. Their folly is more silly than vicious, but it is, nonetheless, </a:t>
            </a:r>
            <a:r>
              <a:rPr lang="en-GB" b="0" i="0" dirty="0" smtClean="0">
                <a:solidFill>
                  <a:srgbClr val="000000"/>
                </a:solidFill>
                <a:effectLst/>
                <a:latin typeface="latoregular"/>
              </a:rPr>
              <a:t>folly.</a:t>
            </a:r>
            <a:endParaRPr lang="en-GB" b="0" i="0" dirty="0">
              <a:solidFill>
                <a:srgbClr val="000000"/>
              </a:solidFill>
              <a:effectLst/>
              <a:latin typeface="latoregular"/>
            </a:endParaRPr>
          </a:p>
        </p:txBody>
      </p:sp>
    </p:spTree>
    <p:extLst>
      <p:ext uri="{BB962C8B-B14F-4D97-AF65-F5344CB8AC3E}">
        <p14:creationId xmlns:p14="http://schemas.microsoft.com/office/powerpoint/2010/main" val="3552074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62E7C2-0BAF-124A-8D1F-27C67BCD68EB}"/>
              </a:ext>
            </a:extLst>
          </p:cNvPr>
          <p:cNvSpPr>
            <a:spLocks noGrp="1"/>
          </p:cNvSpPr>
          <p:nvPr>
            <p:ph type="title"/>
          </p:nvPr>
        </p:nvSpPr>
        <p:spPr/>
        <p:txBody>
          <a:bodyPr/>
          <a:lstStyle/>
          <a:p>
            <a:r>
              <a:rPr lang="en-GB" dirty="0">
                <a:solidFill>
                  <a:srgbClr val="222222"/>
                </a:solidFill>
                <a:latin typeface="latoregular"/>
              </a:rPr>
              <a:t>Character Analysis </a:t>
            </a:r>
            <a:endParaRPr lang="en-US" dirty="0"/>
          </a:p>
        </p:txBody>
      </p:sp>
      <p:sp>
        <p:nvSpPr>
          <p:cNvPr id="3" name="Content Placeholder 2">
            <a:extLst>
              <a:ext uri="{FF2B5EF4-FFF2-40B4-BE49-F238E27FC236}">
                <a16:creationId xmlns="" xmlns:a16="http://schemas.microsoft.com/office/drawing/2014/main" id="{F28892CB-5992-89AB-1DA8-71D5BC68B2D3}"/>
              </a:ext>
            </a:extLst>
          </p:cNvPr>
          <p:cNvSpPr>
            <a:spLocks noGrp="1"/>
          </p:cNvSpPr>
          <p:nvPr>
            <p:ph idx="1"/>
          </p:nvPr>
        </p:nvSpPr>
        <p:spPr/>
        <p:txBody>
          <a:bodyPr>
            <a:normAutofit lnSpcReduction="10000"/>
          </a:bodyPr>
          <a:lstStyle/>
          <a:p>
            <a:pPr marL="0" indent="0">
              <a:buNone/>
            </a:pPr>
            <a:r>
              <a:rPr lang="en-GB" b="1" i="0" dirty="0" smtClean="0">
                <a:solidFill>
                  <a:srgbClr val="222222"/>
                </a:solidFill>
                <a:effectLst/>
                <a:latin typeface="latoregular"/>
              </a:rPr>
              <a:t>Sir </a:t>
            </a:r>
            <a:r>
              <a:rPr lang="en-GB" b="1" i="0" dirty="0">
                <a:solidFill>
                  <a:srgbClr val="222222"/>
                </a:solidFill>
                <a:effectLst/>
                <a:latin typeface="latoregular"/>
              </a:rPr>
              <a:t>Politic, Lady Would-be, and Peregrine</a:t>
            </a:r>
          </a:p>
          <a:p>
            <a:r>
              <a:rPr lang="en-GB" b="0" i="0" dirty="0">
                <a:solidFill>
                  <a:srgbClr val="000000"/>
                </a:solidFill>
                <a:effectLst/>
                <a:latin typeface="latoregular"/>
              </a:rPr>
              <a:t>Sir Politic, his wife, Lady Would-be, and Peregrine are </a:t>
            </a:r>
            <a:r>
              <a:rPr lang="en-GB" b="0" i="0" dirty="0" err="1">
                <a:solidFill>
                  <a:srgbClr val="000000"/>
                </a:solidFill>
                <a:effectLst/>
                <a:latin typeface="latoregular"/>
              </a:rPr>
              <a:t>travelers</a:t>
            </a:r>
            <a:r>
              <a:rPr lang="en-GB" b="0" i="0" dirty="0">
                <a:solidFill>
                  <a:srgbClr val="000000"/>
                </a:solidFill>
                <a:effectLst/>
                <a:latin typeface="latoregular"/>
              </a:rPr>
              <a:t> from England. Sir Pol and his lady are English tourists trying to go native. They are hilariously inept at playing Italian games and hopelessly ignorant of the ways of the foreigners. They are parrots mimicking the action of the master plotters without ever understanding what they are doing. Underneath it all, they are innocent and stupid, but likable and English.</a:t>
            </a:r>
          </a:p>
          <a:p>
            <a:r>
              <a:rPr lang="en-GB" b="0" i="0" dirty="0">
                <a:solidFill>
                  <a:srgbClr val="000000"/>
                </a:solidFill>
                <a:effectLst/>
                <a:latin typeface="latoregular"/>
              </a:rPr>
              <a:t>Peregrine serves as Sir </a:t>
            </a:r>
            <a:r>
              <a:rPr lang="en-GB" b="0" i="0" dirty="0" err="1">
                <a:solidFill>
                  <a:srgbClr val="000000"/>
                </a:solidFill>
                <a:effectLst/>
                <a:latin typeface="latoregular"/>
              </a:rPr>
              <a:t>Politic's</a:t>
            </a:r>
            <a:r>
              <a:rPr lang="en-GB" b="0" i="0" dirty="0">
                <a:solidFill>
                  <a:srgbClr val="000000"/>
                </a:solidFill>
                <a:effectLst/>
                <a:latin typeface="latoregular"/>
              </a:rPr>
              <a:t> confidant. He uses the English knight for his merriment but never becomes involved in the main action of the play.</a:t>
            </a:r>
          </a:p>
        </p:txBody>
      </p:sp>
    </p:spTree>
    <p:extLst>
      <p:ext uri="{BB962C8B-B14F-4D97-AF65-F5344CB8AC3E}">
        <p14:creationId xmlns:p14="http://schemas.microsoft.com/office/powerpoint/2010/main" val="1811643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CF9231-9B05-3095-E7B0-D47892B19967}"/>
              </a:ext>
            </a:extLst>
          </p:cNvPr>
          <p:cNvSpPr>
            <a:spLocks noGrp="1"/>
          </p:cNvSpPr>
          <p:nvPr>
            <p:ph type="title"/>
          </p:nvPr>
        </p:nvSpPr>
        <p:spPr/>
        <p:txBody>
          <a:bodyPr/>
          <a:lstStyle/>
          <a:p>
            <a:r>
              <a:rPr lang="en-US" b="1" dirty="0" smtClean="0">
                <a:solidFill>
                  <a:srgbClr val="FF0000"/>
                </a:solidFill>
              </a:rPr>
              <a:t>THANK YOU!</a:t>
            </a:r>
            <a:endParaRPr lang="en-US" b="1" dirty="0">
              <a:solidFill>
                <a:srgbClr val="FF0000"/>
              </a:solidFill>
            </a:endParaRPr>
          </a:p>
        </p:txBody>
      </p:sp>
      <p:sp>
        <p:nvSpPr>
          <p:cNvPr id="3" name="Content Placeholder 2">
            <a:extLst>
              <a:ext uri="{FF2B5EF4-FFF2-40B4-BE49-F238E27FC236}">
                <a16:creationId xmlns="" xmlns:a16="http://schemas.microsoft.com/office/drawing/2014/main" id="{A89EFF0D-85DF-FB82-D3A7-A7C89795EDC6}"/>
              </a:ext>
            </a:extLst>
          </p:cNvPr>
          <p:cNvSpPr>
            <a:spLocks noGrp="1"/>
          </p:cNvSpPr>
          <p:nvPr>
            <p:ph idx="1"/>
          </p:nvPr>
        </p:nvSpPr>
        <p:spPr>
          <a:xfrm>
            <a:off x="838200" y="-3908612"/>
            <a:ext cx="9835776" cy="3702704"/>
          </a:xfrm>
        </p:spPr>
        <p:txBody>
          <a:bodyPr>
            <a:normAutofit fontScale="92500" lnSpcReduction="20000"/>
          </a:bodyPr>
          <a:lstStyle/>
          <a:p>
            <a:r>
              <a:rPr lang="en-GB" b="0" i="0">
                <a:solidFill>
                  <a:srgbClr val="222222"/>
                </a:solidFill>
                <a:effectLst/>
                <a:latin typeface="latoregular"/>
              </a:rPr>
              <a:t>Character Analysis Sir Politic, Lady Would-be, and Peregrine</a:t>
            </a:r>
          </a:p>
          <a:p>
            <a:r>
              <a:rPr lang="en-GB" b="0" i="0">
                <a:solidFill>
                  <a:srgbClr val="000000"/>
                </a:solidFill>
                <a:effectLst/>
                <a:latin typeface="latoregular"/>
              </a:rPr>
              <a:t>Sir Politic, his wife, Lady Would-be, and Peregrine are travelers from England. Sir Pol and his lady are English tourists trying to go native. They are hilariously inept at playing Italian games and hopelessly ignorant of the ways of the foreigners. They are parrots mimicking the action of the master plotters without ever understanding what they are doing. Underneath it all, they are innocent and stupid, but likable and English.</a:t>
            </a:r>
          </a:p>
          <a:p>
            <a:r>
              <a:rPr lang="en-GB" b="0" i="0">
                <a:solidFill>
                  <a:srgbClr val="000000"/>
                </a:solidFill>
                <a:effectLst/>
                <a:latin typeface="latoregular"/>
              </a:rPr>
              <a:t>Peregrine serves as Sir Politic's confidant. He uses the English knight for his merriment but never becomes involved in the main action of the play.</a:t>
            </a:r>
          </a:p>
        </p:txBody>
      </p:sp>
    </p:spTree>
    <p:extLst>
      <p:ext uri="{BB962C8B-B14F-4D97-AF65-F5344CB8AC3E}">
        <p14:creationId xmlns:p14="http://schemas.microsoft.com/office/powerpoint/2010/main" val="1834292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1074</Words>
  <Application>Microsoft Office PowerPoint</Application>
  <PresentationFormat>Custom</PresentationFormat>
  <Paragraphs>39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Character Analysis in Ben Johnson’s Volpone </vt:lpstr>
      <vt:lpstr>Character Analysis in Ben Johnson’s Volpone </vt:lpstr>
      <vt:lpstr>Character Analysis </vt:lpstr>
      <vt:lpstr>Character Analysis </vt:lpstr>
      <vt:lpstr>Character Analysis</vt:lpstr>
      <vt:lpstr>Character Analysis </vt:lpstr>
      <vt:lpstr>Character Analysis </vt:lpstr>
      <vt:lpstr>Character Analysis </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918894478278</dc:creator>
  <cp:lastModifiedBy>Arun</cp:lastModifiedBy>
  <cp:revision>11</cp:revision>
  <dcterms:created xsi:type="dcterms:W3CDTF">2022-07-15T12:44:21Z</dcterms:created>
  <dcterms:modified xsi:type="dcterms:W3CDTF">2022-07-23T13:24:49Z</dcterms:modified>
</cp:coreProperties>
</file>